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MARZO%202026\REPORTE%20FURAG%20VIGENCIA%202025%20-%20MRZO%202026\INFORMES%20PQRS%202025\PORCENTAJES%20INFORME%20PQRS%20JNOVIEMBRE%202025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MARZO%202026\REPORTE%20FURAG%20VIGENCIA%202025%20-%20MRZO%202026\INFORMES%20PQRS%202025\PORCENTAJES%20INFORME%20PQRS%20JNOVIEMBRE%202025%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MARZO%202026\REPORTE%20FURAG%20VIGENCIA%202025%20-%20MRZO%202026\INFORMES%20PQRS%202025\PORCENTAJES%20INFORME%20PQRS%20DICIEMBRE%202025%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MARZO%202026\REPORTE%20FURAG%20VIGENCIA%202025%20-%20MRZO%202026\INFORMES%20PQRS%202025\PORCENTAJES%20INFORME%20PQRS%20DICIEMBRE%202025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UARIO\Desktop\MARZO%202026\REPORTE%20FURAG%20VIGENCIA%202025%20-%20MRZO%202026\INFORMES%20PQRS%202025\PORCENTAJES%20INFORME%20PQRS%20JNOVIEMBRE%202025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comunicacion Juli'!$F$10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Juli'!$G$9:$H$9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Juli'!$G$10:$H$10</c:f>
              <c:numCache>
                <c:formatCode>0%</c:formatCode>
                <c:ptCount val="2"/>
                <c:pt idx="0" formatCode="General">
                  <c:v>236</c:v>
                </c:pt>
                <c:pt idx="1">
                  <c:v>0.65738161559888575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7-404F-BD92-14C8C44D7EE3}"/>
            </c:ext>
          </c:extLst>
        </c:ser>
        <c:ser>
          <c:idx val="1"/>
          <c:order val="1"/>
          <c:tx>
            <c:strRef>
              <c:f>'total canales comunicacion Juli'!$F$11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Juli'!$G$9:$H$9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Juli'!$G$11:$H$11</c:f>
              <c:numCache>
                <c:formatCode>0%</c:formatCode>
                <c:ptCount val="2"/>
                <c:pt idx="0" formatCode="General">
                  <c:v>89</c:v>
                </c:pt>
                <c:pt idx="1">
                  <c:v>0.24791086350974931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7-404F-BD92-14C8C44D7EE3}"/>
            </c:ext>
          </c:extLst>
        </c:ser>
        <c:ser>
          <c:idx val="2"/>
          <c:order val="2"/>
          <c:tx>
            <c:strRef>
              <c:f>'total canales comunicacion Juli'!$F$12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Juli'!$G$9:$H$9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Juli'!$G$12:$H$12</c:f>
              <c:numCache>
                <c:formatCode>0%</c:formatCode>
                <c:ptCount val="2"/>
                <c:pt idx="0" formatCode="General">
                  <c:v>34</c:v>
                </c:pt>
                <c:pt idx="1">
                  <c:v>9.4707520891364902E-2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E7-404F-BD92-14C8C44D7EE3}"/>
            </c:ext>
          </c:extLst>
        </c:ser>
        <c:ser>
          <c:idx val="3"/>
          <c:order val="3"/>
          <c:tx>
            <c:strRef>
              <c:f>'total canales comunicacion Juli'!$F$13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comunicacion Juli'!$G$9:$H$9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comunicacion Juli'!$G$13:$H$13</c:f>
              <c:numCache>
                <c:formatCode>0%</c:formatCode>
                <c:ptCount val="2"/>
                <c:pt idx="0" formatCode="General">
                  <c:v>359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E7-404F-BD92-14C8C44D7EE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219</c:v>
                </c:pt>
                <c:pt idx="1">
                  <c:v>0</c:v>
                </c:pt>
                <c:pt idx="2">
                  <c:v>17</c:v>
                </c:pt>
                <c:pt idx="3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C-484E-8919-C456F4DB1780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16495964148375E-2"/>
                  <c:y val="-6.530612244897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1C-484E-8919-C456F4DB1780}"/>
                </c:ext>
              </c:extLst>
            </c:dLbl>
            <c:dLbl>
              <c:idx val="1"/>
              <c:layout>
                <c:manualLayout>
                  <c:x val="1.6427108264128982E-2"/>
                  <c:y val="-5.986394557823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1C-484E-8919-C456F4DB1780}"/>
                </c:ext>
              </c:extLst>
            </c:dLbl>
            <c:dLbl>
              <c:idx val="2"/>
              <c:layout>
                <c:manualLayout>
                  <c:x val="3.0116365150902939E-2"/>
                  <c:y val="-8.7074829931972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1C-484E-8919-C456F4DB1780}"/>
                </c:ext>
              </c:extLst>
            </c:dLbl>
            <c:dLbl>
              <c:idx val="3"/>
              <c:layout>
                <c:manualLayout>
                  <c:x val="1.916495964148365E-2"/>
                  <c:y val="-5.4421768707483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1C-484E-8919-C456F4DB1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0.92796610169491522</c:v>
                </c:pt>
                <c:pt idx="1">
                  <c:v>0</c:v>
                </c:pt>
                <c:pt idx="2">
                  <c:v>7.2033898305084748E-2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1C-484E-8919-C456F4DB1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'canales virtual DICIEMBRE'!$G$9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virtual DICIEMBRE'!$F$10:$F$12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virtual DICIEMBRE'!$G$10:$G$12</c:f>
              <c:numCache>
                <c:formatCode>General</c:formatCode>
                <c:ptCount val="3"/>
                <c:pt idx="0">
                  <c:v>92</c:v>
                </c:pt>
                <c:pt idx="1">
                  <c:v>1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D-4091-8732-986D94D6EEB4}"/>
            </c:ext>
          </c:extLst>
        </c:ser>
        <c:ser>
          <c:idx val="1"/>
          <c:order val="1"/>
          <c:tx>
            <c:strRef>
              <c:f>'canales virtual DICIEMBRE'!$H$9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virtual DICIEMBRE'!$F$10:$F$12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virtual DICIEMBRE'!$H$10:$H$12</c:f>
              <c:numCache>
                <c:formatCode>0%</c:formatCode>
                <c:ptCount val="3"/>
                <c:pt idx="0">
                  <c:v>0.97</c:v>
                </c:pt>
                <c:pt idx="1">
                  <c:v>0.03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D-4091-8732-986D94D6EE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7026560"/>
        <c:axId val="-217037984"/>
      </c:bar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  </a:t>
            </a:r>
          </a:p>
        </c:rich>
      </c:tx>
      <c:layout>
        <c:manualLayout>
          <c:xMode val="edge"/>
          <c:yMode val="edge"/>
          <c:x val="0.32857823034214556"/>
          <c:y val="3.52333412275145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pqrs DICIEMBRE 2025'!$G$9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'tipos pqrs DICIEMBRE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DICIEMBRE 2025'!$G$10:$G$16</c:f>
              <c:numCache>
                <c:formatCode>0</c:formatCode>
                <c:ptCount val="7"/>
                <c:pt idx="0">
                  <c:v>95</c:v>
                </c:pt>
                <c:pt idx="1">
                  <c:v>97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23-4C94-9256-3EA19930202D}"/>
            </c:ext>
          </c:extLst>
        </c:ser>
        <c:ser>
          <c:idx val="1"/>
          <c:order val="1"/>
          <c:tx>
            <c:strRef>
              <c:f>'tipos pqrs DICIEMBRE 2025'!$H$9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511401364769887E-2"/>
                  <c:y val="-3.6226943832262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23-4C94-9256-3EA19930202D}"/>
                </c:ext>
              </c:extLst>
            </c:dLbl>
            <c:dLbl>
              <c:idx val="1"/>
              <c:layout>
                <c:manualLayout>
                  <c:x val="2.4511401364769887E-2"/>
                  <c:y val="-7.2453887664526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23-4C94-9256-3EA19930202D}"/>
                </c:ext>
              </c:extLst>
            </c:dLbl>
            <c:dLbl>
              <c:idx val="6"/>
              <c:layout>
                <c:manualLayout>
                  <c:x val="3.2053371015468311E-2"/>
                  <c:y val="-6.64152964573100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23-4C94-9256-3EA199302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'tipos pqrs DICIEMBRE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DICIEMBRE 2025'!$H$10:$H$16</c:f>
              <c:numCache>
                <c:formatCode>0%</c:formatCode>
                <c:ptCount val="7"/>
                <c:pt idx="0">
                  <c:v>0.33568904593639576</c:v>
                </c:pt>
                <c:pt idx="1">
                  <c:v>0.34275618374558303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0.32155477031802121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23-4C94-9256-3EA1993020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PETICIONES ATENDIDAS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 Total PQRSD Atendidas 327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dependencia'!$D$10:$D$22</c:f>
              <c:strCache>
                <c:ptCount val="13"/>
                <c:pt idx="0">
                  <c:v>ATENCION AL USUARIO</c:v>
                </c:pt>
                <c:pt idx="1">
                  <c:v>BIENESTAR UNIVERSITARIO</c:v>
                </c:pt>
                <c:pt idx="2">
                  <c:v>CONTRATACION</c:v>
                </c:pt>
                <c:pt idx="3">
                  <c:v>JURIDICA</c:v>
                </c:pt>
                <c:pt idx="4">
                  <c:v>RECTORIA</c:v>
                </c:pt>
                <c:pt idx="5">
                  <c:v>REGISTRO Y CONTROL</c:v>
                </c:pt>
                <c:pt idx="6">
                  <c:v>SALA DE DOCENTES</c:v>
                </c:pt>
                <c:pt idx="7">
                  <c:v>TALENTO HUMANO</c:v>
                </c:pt>
                <c:pt idx="8">
                  <c:v>TESORERIA</c:v>
                </c:pt>
                <c:pt idx="9">
                  <c:v>SECRETARIA CONSEJO ACADEMICO  </c:v>
                </c:pt>
                <c:pt idx="10">
                  <c:v>CONSEJO ACADEMICO </c:v>
                </c:pt>
                <c:pt idx="11">
                  <c:v>VICERRECTORIA ACADEMICA</c:v>
                </c:pt>
                <c:pt idx="12">
                  <c:v>VICERRECTORIA ADMINISTRATIVA</c:v>
                </c:pt>
              </c:strCache>
            </c:strRef>
          </c:cat>
          <c:val>
            <c:numRef>
              <c:f>'Peticiones por dependencia'!$F$10:$F$22</c:f>
              <c:numCache>
                <c:formatCode>General</c:formatCode>
                <c:ptCount val="13"/>
                <c:pt idx="0">
                  <c:v>51</c:v>
                </c:pt>
                <c:pt idx="1">
                  <c:v>13</c:v>
                </c:pt>
                <c:pt idx="2">
                  <c:v>15</c:v>
                </c:pt>
                <c:pt idx="3">
                  <c:v>16</c:v>
                </c:pt>
                <c:pt idx="4">
                  <c:v>12</c:v>
                </c:pt>
                <c:pt idx="5">
                  <c:v>45</c:v>
                </c:pt>
                <c:pt idx="6">
                  <c:v>40</c:v>
                </c:pt>
                <c:pt idx="7">
                  <c:v>34</c:v>
                </c:pt>
                <c:pt idx="8">
                  <c:v>20</c:v>
                </c:pt>
                <c:pt idx="9">
                  <c:v>18</c:v>
                </c:pt>
                <c:pt idx="10">
                  <c:v>20</c:v>
                </c:pt>
                <c:pt idx="11">
                  <c:v>24</c:v>
                </c:pt>
                <c:pt idx="1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C-4D2F-A3F9-2FD87E690A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PETICIONES ATENDIDAS 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'Peticiones por dependencia'!$D$10:$D$22</c15:sqref>
                        </c15:formulaRef>
                      </c:ext>
                    </c:extLst>
                    <c:strCache>
                      <c:ptCount val="13"/>
                      <c:pt idx="0">
                        <c:v>ATENCION AL USUARIO</c:v>
                      </c:pt>
                      <c:pt idx="1">
                        <c:v>BIENESTAR UNIVERSITARIO</c:v>
                      </c:pt>
                      <c:pt idx="2">
                        <c:v>CONTRATACION</c:v>
                      </c:pt>
                      <c:pt idx="3">
                        <c:v>JURIDICA</c:v>
                      </c:pt>
                      <c:pt idx="4">
                        <c:v>RECTORIA</c:v>
                      </c:pt>
                      <c:pt idx="5">
                        <c:v>REGISTRO Y CONTROL</c:v>
                      </c:pt>
                      <c:pt idx="6">
                        <c:v>SALA DE DOCENTES</c:v>
                      </c:pt>
                      <c:pt idx="7">
                        <c:v>TALENTO HUMANO</c:v>
                      </c:pt>
                      <c:pt idx="8">
                        <c:v>TESORERIA</c:v>
                      </c:pt>
                      <c:pt idx="9">
                        <c:v>SECRETARIA CONSEJO ACADEMICO  </c:v>
                      </c:pt>
                      <c:pt idx="10">
                        <c:v>CONSEJO ACADEMICO </c:v>
                      </c:pt>
                      <c:pt idx="11">
                        <c:v>VICERRECTORIA ACADEMICA</c:v>
                      </c:pt>
                      <c:pt idx="12">
                        <c:v>VICERRECTORIA ADMINISTRATIVA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'Peticiones por dependencia'!$C$10:$C$22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B2C-4D2F-A3F9-2FD87E690AAE}"/>
                  </c:ext>
                </c:extLst>
              </c15:ser>
            </c15:filteredBarSeries>
          </c:ext>
        </c:extLst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DEPENDENCIA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PQRSD Atendidas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65EC-2CE7-4FF7-8D30-98E4A5757953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C292-34A6-4176-BF6D-64A3A0EA0B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67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C292-34A6-4176-BF6D-64A3A0EA0B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8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9A580-5E42-4D6B-9E6A-D42BF636F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85AD6-BA74-4D1C-9663-9B4B3BD8C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7A504-49F6-4926-B3A5-97DD84CC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70D02-A447-4D92-94BA-3A5C7EA8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F4ECE-4DF4-4651-93E8-DAFE12B8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9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231F-DDED-402A-A654-4CE032F6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40B1F-9A6C-4749-86A3-A4FEEC88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EE4C-6B17-491E-A976-826C9019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D43D4-DF10-4CFB-AE63-CB40FD07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075E3-27A8-47C8-9EEC-A4BC8C22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0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72815-4036-4FD8-A6F7-184C2B90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C4947B-7A3E-4D08-9012-AD11500EC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0FB95-DCB5-41CA-9DE0-397E6EA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5D060-5928-48A9-BF66-E864328F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85416-DA01-473F-9D0A-706036F0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7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436A-ABE4-4EF2-94CB-FF49597C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55CB46-E97E-4A78-AFA2-D6C57FF2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707C3-914A-4B34-B7C5-100A1431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5A458-0272-4454-8E82-A50F6C34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1E31E-1584-46E2-8035-1FD37E93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9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B1A8D-D534-49E8-8CA8-6C090532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8A649A-199F-4B04-8517-758772E6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8D41D-F7CC-4616-993F-1FFF0499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9223A-EDFB-45AB-B540-B198E71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5BBBE-5B33-4A42-9AF2-714E1AF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1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3250C-E946-4E0D-B059-35696520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5F63A-F3B8-458B-8E3A-99F524318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633AA-478A-4C77-96BB-99298231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27B06A-1892-4B69-BBA9-9B1EA99B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EFD92E-2E9E-4C63-8AE9-1A7F858C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54310-F245-4BDD-BEE5-C840937C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15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A0F4C-0504-4698-A004-108A1400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4EDE6-7E68-4ABE-ACCB-8C35DB9C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E8C50-DC3A-47A1-A3AE-3009787F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A0490-CDD8-4FD5-869A-71AE9F30E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917E4-B375-43F8-9E60-32F6C721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510ADF-BBA8-490D-8142-40ED48BE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B4B28E-C99D-4C45-B7F8-DC2F911A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203D93-0B97-41B6-BCCA-07C7D0FD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15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EDD5-113B-4908-86E3-8591B39B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86A61-36A7-4644-912D-047468B9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72AFB-7656-418D-A3B0-5AF0FC33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BA7AB7-055A-402C-BE5A-615E853C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4F8CD3-DD3A-4A1B-A7FA-CFE5B227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3F386A-97AD-42CD-B570-5E076939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9D792-FB61-4D31-9D8E-53CA570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38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2E9DC-0678-42FE-BE88-E7B13DF1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BEBEC-266C-4363-B578-FD504B16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5521B-9DAE-41E2-8170-24494BF8B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79DBC-5A53-422D-972C-C93074ED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564FE0-88E7-4B75-8EC4-C9BEAA82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393DD-41DF-4C25-B4FE-68A638CE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8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78EDA-3525-401F-880D-CF35DAEA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31230E-4BFB-4BDE-8C43-5B8B92AB2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714C5E-A198-40D2-85B9-9ED8FA07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B6304-38D4-4A4A-8728-2CD1CA20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B0F8E-EB16-48F9-98C8-A2E0BFBD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3B29F-D570-469B-8D77-C7B6D5D6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8F04BB-080E-4B26-8793-40957852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B54E1-2391-45D4-982D-FD685C6E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2F1E8-4AF7-475A-BCB8-F05CBC2F2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92DB95-3767-4B0B-A27E-A3BED75CE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DCD90-64DB-4DEF-B6C0-9221B5E7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notificacionesjudiciales@itp.edu.co" TargetMode="External"/><Relationship Id="rId3" Type="http://schemas.openxmlformats.org/officeDocument/2006/relationships/image" Target="../media/image6.jpg"/><Relationship Id="rId7" Type="http://schemas.openxmlformats.org/officeDocument/2006/relationships/hyperlink" Target="mailto:atencionalusuario@itp.edu.co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0640" t="29886" r="24555" b="51305"/>
          <a:stretch/>
        </p:blipFill>
        <p:spPr>
          <a:xfrm>
            <a:off x="6119445" y="633045"/>
            <a:ext cx="5812891" cy="247943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63756" t="49624" r="24059" b="30978"/>
          <a:stretch/>
        </p:blipFill>
        <p:spPr bwMode="auto">
          <a:xfrm>
            <a:off x="9372600" y="3307937"/>
            <a:ext cx="2454715" cy="2126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958" y="5752844"/>
            <a:ext cx="5962405" cy="46943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15958" y="42336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b="1" dirty="0">
                <a:solidFill>
                  <a:schemeClr val="bg1"/>
                </a:solidFill>
              </a:rPr>
              <a:t>Informe de Peticiones, Quejas, Reclamos,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Sugerencias y Denuncias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(PQRSD)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Noviembre/2025</a:t>
            </a:r>
            <a:endParaRPr lang="es-CO" b="1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1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2386" y="378042"/>
            <a:ext cx="412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/>
              <a:t>RECOMENDACIONES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07157" y="16505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Inclusión y Accesibilidad: Continuar con la política de conexión de todos los canales de atención para garantizar un acceso a la información que sea verdaderamente inclusivo y sencillo para toda la comunidad universitaria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947139" y="41476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Garantía de Acceso: Mantener la política de no negación de acceso a las PQRSD, asegurando que el 100% de los requerimientos recibidos sigan siendo asignados a sus respectivos trámites de manera inmediata.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5185" t="25478" r="3221" b="34279"/>
          <a:stretch/>
        </p:blipFill>
        <p:spPr>
          <a:xfrm>
            <a:off x="1904998" y="1211051"/>
            <a:ext cx="2902159" cy="20793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65962" t="22967" r="3701" b="25508"/>
          <a:stretch/>
        </p:blipFill>
        <p:spPr>
          <a:xfrm>
            <a:off x="2572699" y="3729959"/>
            <a:ext cx="2374440" cy="22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23145E-B551-489C-ACD3-27D8A4C477AC}"/>
              </a:ext>
            </a:extLst>
          </p:cNvPr>
          <p:cNvSpPr txBox="1"/>
          <p:nvPr/>
        </p:nvSpPr>
        <p:spPr>
          <a:xfrm>
            <a:off x="2155849" y="2066192"/>
            <a:ext cx="87601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/>
              <a:t>Informe de Peticiones, Quejas, Reclamos,</a:t>
            </a:r>
          </a:p>
          <a:p>
            <a:pPr algn="ctr"/>
            <a:r>
              <a:rPr lang="es-CO" sz="4000" dirty="0"/>
              <a:t>Sugerencias y Denuncias</a:t>
            </a:r>
          </a:p>
          <a:p>
            <a:pPr algn="ctr"/>
            <a:r>
              <a:rPr lang="es-CO" sz="4000" dirty="0"/>
              <a:t>(PQRSD)</a:t>
            </a:r>
          </a:p>
          <a:p>
            <a:pPr algn="ctr"/>
            <a:r>
              <a:rPr lang="es-CO" sz="4000" dirty="0" smtClean="0"/>
              <a:t>Noviembre/2025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771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53207" y="1120703"/>
            <a:ext cx="9999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presente documento corresponde al Informe de Peticiones, </a:t>
            </a:r>
            <a:r>
              <a:rPr lang="es-CO" dirty="0" smtClean="0"/>
              <a:t>Quejas,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 Oficina </a:t>
            </a:r>
            <a:r>
              <a:rPr lang="es-CO" dirty="0"/>
              <a:t>de atención al usuario </a:t>
            </a:r>
            <a:r>
              <a:rPr lang="es-CO" dirty="0" smtClean="0"/>
              <a:t>de la Institución Universitaria del Putumayo. Correspondiente </a:t>
            </a:r>
            <a:r>
              <a:rPr lang="es-CO" dirty="0"/>
              <a:t>al mes de </a:t>
            </a:r>
            <a:r>
              <a:rPr lang="es-CO" dirty="0" smtClean="0"/>
              <a:t>noviembre de 2025.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acuerdo con los datos arrojados por los canales de atención, </a:t>
            </a:r>
            <a:r>
              <a:rPr lang="es-CO" dirty="0" smtClean="0"/>
              <a:t>durante </a:t>
            </a:r>
            <a:r>
              <a:rPr lang="es-CO" dirty="0"/>
              <a:t>en el mes </a:t>
            </a:r>
            <a:r>
              <a:rPr lang="es-CO"/>
              <a:t>de </a:t>
            </a:r>
            <a:r>
              <a:rPr lang="es-CO" smtClean="0"/>
              <a:t>noviembre, </a:t>
            </a:r>
            <a:r>
              <a:rPr lang="es-CO" dirty="0"/>
              <a:t>se recibieron </a:t>
            </a:r>
            <a:r>
              <a:rPr lang="es-CO" dirty="0" smtClean="0"/>
              <a:t>(359) PQRSD, garantizando </a:t>
            </a:r>
            <a:r>
              <a:rPr lang="es-CO" dirty="0"/>
              <a:t>el registro del 100% y teniendo en cuenta lo reportado </a:t>
            </a:r>
            <a:r>
              <a:rPr lang="es-CO" dirty="0" smtClean="0"/>
              <a:t>les </a:t>
            </a:r>
            <a:r>
              <a:rPr lang="es-CO" dirty="0"/>
              <a:t>fue asignado su trámite, no se negó el acceso a ninguna de ellas.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2889751" y="263348"/>
            <a:ext cx="61751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53207" y="4034135"/>
            <a:ext cx="4821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Al conectar todos los canales, logramos trámites más ágiles y un acceso a la información verdaderamente inclusivo y sencillo.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599923"/>
              </p:ext>
            </p:extLst>
          </p:nvPr>
        </p:nvGraphicFramePr>
        <p:xfrm>
          <a:off x="5574323" y="2889739"/>
          <a:ext cx="5820508" cy="330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14635" y="412978"/>
            <a:ext cx="617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GESTIÓN: CANALES DE ATENCIÓN</a:t>
            </a:r>
            <a:r>
              <a:rPr lang="es-CO" b="1" dirty="0"/>
              <a:t> </a:t>
            </a:r>
            <a:r>
              <a:rPr lang="es-CO" b="1" dirty="0" smtClean="0"/>
              <a:t>TELEFONÍA CELULAR   </a:t>
            </a:r>
            <a:endParaRPr lang="es-CO" dirty="0"/>
          </a:p>
          <a:p>
            <a:pPr algn="ctr"/>
            <a:endParaRPr lang="es-CO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7619"/>
              </p:ext>
            </p:extLst>
          </p:nvPr>
        </p:nvGraphicFramePr>
        <p:xfrm>
          <a:off x="518746" y="1059309"/>
          <a:ext cx="4958862" cy="308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337582"/>
              </p:ext>
            </p:extLst>
          </p:nvPr>
        </p:nvGraphicFramePr>
        <p:xfrm>
          <a:off x="641838" y="4457578"/>
          <a:ext cx="4191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Hoja de cálculo" r:id="rId5" imgW="4190872" imgH="1333472" progId="Excel.Sheet.12">
                  <p:embed/>
                </p:oleObj>
              </mc:Choice>
              <mc:Fallback>
                <p:oleObj name="Hoja de cálculo" r:id="rId5" imgW="4190872" imgH="1333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838" y="4457578"/>
                        <a:ext cx="41910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/>
          <p:cNvSpPr/>
          <p:nvPr/>
        </p:nvSpPr>
        <p:spPr>
          <a:xfrm>
            <a:off x="5228493" y="94299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El sistema de atención telefónica procesó satisfactoriamente 219 </a:t>
            </a:r>
            <a:r>
              <a:rPr lang="es-CO" dirty="0" smtClean="0"/>
              <a:t>llamadas equivalente al 93%, </a:t>
            </a:r>
            <a:r>
              <a:rPr lang="es-CO" dirty="0"/>
              <a:t>enfocándose principalmente en la resolución de dudas sobre los próximos hitos académicos.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Si </a:t>
            </a:r>
            <a:r>
              <a:rPr lang="es-CO" dirty="0"/>
              <a:t>bien la operatividad fue exitosa, la existencia de 17 llamadas perdidas </a:t>
            </a:r>
            <a:r>
              <a:rPr lang="es-CO" dirty="0" smtClean="0"/>
              <a:t>equivalente al 7%, señala </a:t>
            </a:r>
            <a:r>
              <a:rPr lang="es-CO" dirty="0"/>
              <a:t>la necesidad de fortalecer el canal en momentos de alta afluencia informativa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La </a:t>
            </a:r>
            <a:r>
              <a:rPr lang="es-CO" dirty="0"/>
              <a:t>mayor parte de las consultas estuvieron relacionadas con el ciclo de inscripciones 2026-I. Se informó a los aspirantes que la selección y admisión de estudiantes nuevos se llevará a cabo los días 19 y 20 de enero de 2026, oficializando los resultados el 21 de enero.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Asimismo</a:t>
            </a:r>
            <a:r>
              <a:rPr lang="es-CO" dirty="0"/>
              <a:t>, se brindó soporte sobre el cierre del año 2025, específicamente en las fechas de inscripción de opciones de grado (semana del 10 de noviembre) y la entrega de informes finales (semana del 24 de noviembre).</a:t>
            </a:r>
          </a:p>
        </p:txBody>
      </p:sp>
    </p:spTree>
    <p:extLst>
      <p:ext uri="{BB962C8B-B14F-4D97-AF65-F5344CB8AC3E}">
        <p14:creationId xmlns:p14="http://schemas.microsoft.com/office/powerpoint/2010/main" val="11298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24148" y="773695"/>
            <a:ext cx="389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GESTIÓN DE CORREOS ELECTRÓNICOS </a:t>
            </a:r>
            <a:endParaRPr lang="es-CO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821464"/>
              </p:ext>
            </p:extLst>
          </p:nvPr>
        </p:nvGraphicFramePr>
        <p:xfrm>
          <a:off x="563239" y="1193328"/>
          <a:ext cx="4845496" cy="325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27656"/>
              </p:ext>
            </p:extLst>
          </p:nvPr>
        </p:nvGraphicFramePr>
        <p:xfrm>
          <a:off x="563239" y="4855431"/>
          <a:ext cx="47625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Hoja de cálculo" r:id="rId5" imgW="4762564" imgH="819122" progId="Excel.Sheet.12">
                  <p:embed/>
                </p:oleObj>
              </mc:Choice>
              <mc:Fallback>
                <p:oleObj name="Hoja de cálculo" r:id="rId5" imgW="4762564" imgH="8191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239" y="4855431"/>
                        <a:ext cx="47625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5408735" y="228806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La operatividad virtual del </a:t>
            </a:r>
            <a:r>
              <a:rPr lang="es-CO" dirty="0" smtClean="0"/>
              <a:t>mes de noviembre de 2025 </a:t>
            </a:r>
            <a:r>
              <a:rPr lang="es-CO" dirty="0"/>
              <a:t>cerró con 93 interacciones totales.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La </a:t>
            </a:r>
            <a:r>
              <a:rPr lang="es-CO" dirty="0"/>
              <a:t>distribución de la carga de trabajo muestra una alta demanda en el correo </a:t>
            </a:r>
            <a:r>
              <a:rPr lang="es-CO" dirty="0" smtClean="0">
                <a:hlinkClick r:id="rId7"/>
              </a:rPr>
              <a:t>atencionalusuario@itp.edu.co</a:t>
            </a:r>
            <a:r>
              <a:rPr lang="es-CO" dirty="0" smtClean="0"/>
              <a:t> con el (97</a:t>
            </a:r>
            <a:r>
              <a:rPr lang="es-CO" dirty="0"/>
              <a:t>%), lo que subraya la importancia de mantener la eficiencia en esta bandeja de entrada, frente a la baja frecuencia observada en el canal de </a:t>
            </a:r>
            <a:r>
              <a:rPr lang="es-CO" dirty="0" smtClean="0">
                <a:hlinkClick r:id="rId8"/>
              </a:rPr>
              <a:t>notificacionesjudiciales@itp.edu.co</a:t>
            </a:r>
            <a:r>
              <a:rPr lang="es-CO" dirty="0"/>
              <a:t> </a:t>
            </a:r>
            <a:r>
              <a:rPr lang="es-CO" dirty="0" smtClean="0"/>
              <a:t> </a:t>
            </a:r>
            <a:r>
              <a:rPr lang="es-CO" dirty="0"/>
              <a:t>Presentó una actividad mínima con 1 registro (3%).</a:t>
            </a:r>
          </a:p>
        </p:txBody>
      </p:sp>
    </p:spTree>
    <p:extLst>
      <p:ext uri="{BB962C8B-B14F-4D97-AF65-F5344CB8AC3E}">
        <p14:creationId xmlns:p14="http://schemas.microsoft.com/office/powerpoint/2010/main" val="2708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733800" y="424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PQRSD </a:t>
            </a:r>
            <a:r>
              <a:rPr lang="es-CO" b="1" dirty="0" smtClean="0"/>
              <a:t>RECIBIDAS POR MODALIDAD DE PETICIÓN </a:t>
            </a:r>
            <a:r>
              <a:rPr lang="es-CO" dirty="0" smtClean="0"/>
              <a:t>  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76750"/>
          <a:stretch/>
        </p:blipFill>
        <p:spPr>
          <a:xfrm>
            <a:off x="1209394" y="1188357"/>
            <a:ext cx="2726788" cy="25239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r="77388"/>
          <a:stretch/>
        </p:blipFill>
        <p:spPr>
          <a:xfrm>
            <a:off x="4192917" y="1188356"/>
            <a:ext cx="2782109" cy="240346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r="74941"/>
          <a:stretch/>
        </p:blipFill>
        <p:spPr>
          <a:xfrm>
            <a:off x="7297616" y="1320243"/>
            <a:ext cx="2629312" cy="208238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5156" r="76537"/>
          <a:stretch/>
        </p:blipFill>
        <p:spPr>
          <a:xfrm>
            <a:off x="1501408" y="3799033"/>
            <a:ext cx="2033100" cy="24349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/>
          <a:srcRect r="74089"/>
          <a:stretch/>
        </p:blipFill>
        <p:spPr>
          <a:xfrm>
            <a:off x="3458150" y="3800553"/>
            <a:ext cx="2784332" cy="235406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/>
          <a:srcRect r="72067"/>
          <a:stretch/>
        </p:blipFill>
        <p:spPr>
          <a:xfrm>
            <a:off x="5376948" y="3799034"/>
            <a:ext cx="3102231" cy="24349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l="-28901" r="72279"/>
          <a:stretch/>
        </p:blipFill>
        <p:spPr>
          <a:xfrm>
            <a:off x="4850315" y="3799033"/>
            <a:ext cx="6241365" cy="24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016639"/>
              </p:ext>
            </p:extLst>
          </p:nvPr>
        </p:nvGraphicFramePr>
        <p:xfrm>
          <a:off x="3018326" y="527539"/>
          <a:ext cx="6735641" cy="350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25415" y="4464123"/>
            <a:ext cx="10383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Se reporta un consolidado de 283 trámites bajo el sistema de PQRS. Las Peticiones de Interés Particular y las Peticiones de Información lideran la estadística con una participación equitativa del 34% cada una. </a:t>
            </a:r>
            <a:r>
              <a:rPr lang="es-CO" dirty="0" smtClean="0"/>
              <a:t>Así mismo</a:t>
            </a:r>
            <a:r>
              <a:rPr lang="es-CO" dirty="0"/>
              <a:t>, un 32% de los casos fueron clasificados bajo la categoría de "Otro".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Cabe </a:t>
            </a:r>
            <a:r>
              <a:rPr lang="es-CO" dirty="0"/>
              <a:t>destacar que los indicadores de satisfacción se mantienen estables, dado que no hubo registros de quejas ni reclamos durante este ciclo operativo.</a:t>
            </a:r>
          </a:p>
        </p:txBody>
      </p:sp>
    </p:spTree>
    <p:extLst>
      <p:ext uri="{BB962C8B-B14F-4D97-AF65-F5344CB8AC3E}">
        <p14:creationId xmlns:p14="http://schemas.microsoft.com/office/powerpoint/2010/main" val="42663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43038" y="474757"/>
            <a:ext cx="753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P Q R </a:t>
            </a:r>
            <a:r>
              <a:rPr lang="pt-BR" b="1"/>
              <a:t>S </a:t>
            </a:r>
            <a:r>
              <a:rPr lang="pt-BR" b="1" smtClean="0"/>
              <a:t>D - </a:t>
            </a:r>
            <a:r>
              <a:rPr lang="es-CO" b="1" dirty="0"/>
              <a:t>ASIGNADAS A DEPENDENCIAS Y GRUPOS INTERNOS DE TRABAJO</a:t>
            </a:r>
          </a:p>
          <a:p>
            <a:pPr algn="just"/>
            <a:endParaRPr lang="pt-B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50" y="1003697"/>
            <a:ext cx="5381775" cy="2697867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33922"/>
              </p:ext>
            </p:extLst>
          </p:nvPr>
        </p:nvGraphicFramePr>
        <p:xfrm>
          <a:off x="6476154" y="1003696"/>
          <a:ext cx="4602154" cy="269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ángulo 8"/>
          <p:cNvSpPr/>
          <p:nvPr/>
        </p:nvSpPr>
        <p:spPr>
          <a:xfrm>
            <a:off x="776748" y="3989805"/>
            <a:ext cx="10365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</a:t>
            </a:r>
            <a:r>
              <a:rPr lang="es-CO" dirty="0" smtClean="0"/>
              <a:t>mes de noviembre de 2025, reportado</a:t>
            </a:r>
            <a:r>
              <a:rPr lang="es-CO" dirty="0"/>
              <a:t>, se registró un volumen total de 359 solicitudes recibidas a través de las diferentes dependencias de la institución.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Del </a:t>
            </a:r>
            <a:r>
              <a:rPr lang="es-CO" dirty="0"/>
              <a:t>total de requerimientos, se gestionaron exitosamente 327 casos, lo que representa un cumplimiento general del 91%. Actualmente, se encuentran 32 solicitudes pendientes de respuesta </a:t>
            </a:r>
            <a:r>
              <a:rPr lang="es-CO" dirty="0" smtClean="0"/>
              <a:t>equivalente al (8</a:t>
            </a:r>
            <a:r>
              <a:rPr lang="es-CO" dirty="0"/>
              <a:t>% del total).</a:t>
            </a:r>
          </a:p>
        </p:txBody>
      </p:sp>
    </p:spTree>
    <p:extLst>
      <p:ext uri="{BB962C8B-B14F-4D97-AF65-F5344CB8AC3E}">
        <p14:creationId xmlns:p14="http://schemas.microsoft.com/office/powerpoint/2010/main" val="39562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39465" y="457172"/>
            <a:ext cx="553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GESTIÓN DE TRASLADOS Y ACCESO A LA INFORMACIÓN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61646" y="909852"/>
            <a:ext cx="103045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Institución Universitaria del Putumayo, a través de su Oficina de Atención al Usuario, ha establecido tiempos de respuesta diferenciados según la naturaleza de la solicitud para garantizar un acceso a la información eficiente y oportuno. Durante el periodo reportado, se recibieron un total de 359 solicitudes de PQRSD, de las cuales se gestionaron exitosamente el 91% (327 casos</a:t>
            </a:r>
            <a:r>
              <a:rPr lang="es-CO" dirty="0" smtClean="0"/>
              <a:t>).</a:t>
            </a:r>
          </a:p>
          <a:p>
            <a:pPr algn="just"/>
            <a:endParaRPr lang="es-CO" dirty="0"/>
          </a:p>
          <a:p>
            <a:pPr algn="just"/>
            <a:r>
              <a:rPr lang="es-CO" b="1" dirty="0"/>
              <a:t>Aspectos Relevantes de la </a:t>
            </a:r>
            <a:r>
              <a:rPr lang="es-CO" b="1" dirty="0" smtClean="0"/>
              <a:t>Gestión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Eficiencia </a:t>
            </a:r>
            <a:r>
              <a:rPr lang="es-CO" dirty="0"/>
              <a:t>en Traslados: Las solicitudes que requieren ser remitidas a otras dependencias (Traslados por Competencia) cuentan con el plazo más breve de respuesta (5 días), priorizando la celeridad en el trámite administrativo</a:t>
            </a:r>
            <a:r>
              <a:rPr lang="es-CO" dirty="0" smtClean="0"/>
              <a:t>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Transparencia </a:t>
            </a:r>
            <a:r>
              <a:rPr lang="es-CO" dirty="0"/>
              <a:t>y Acceso: La expedición de copias de documentos y la atención a entes de control se mantienen bajo estrictos rangos de 5 a 10 días para asegurar el derecho fundamental al acceso a la información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Estado </a:t>
            </a:r>
            <a:r>
              <a:rPr lang="es-CO" dirty="0"/>
              <a:t>de Trámites: Al cierre del informe, </a:t>
            </a:r>
            <a:r>
              <a:rPr lang="es-CO" dirty="0" smtClean="0"/>
              <a:t>un </a:t>
            </a:r>
            <a:r>
              <a:rPr lang="es-CO" dirty="0"/>
              <a:t>8% de las solicitudes (32 casos) permanecen pendientes de respuesta, lo que refleja un alto índice de operatividad en la gestión de la información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2524292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838</Words>
  <Application>Microsoft Office PowerPoint</Application>
  <PresentationFormat>Panorámica</PresentationFormat>
  <Paragraphs>55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SALA 2-01</cp:lastModifiedBy>
  <cp:revision>161</cp:revision>
  <dcterms:created xsi:type="dcterms:W3CDTF">2025-07-15T21:29:47Z</dcterms:created>
  <dcterms:modified xsi:type="dcterms:W3CDTF">2026-04-07T08:44:26Z</dcterms:modified>
</cp:coreProperties>
</file>